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custom-properties" Target="docProps/custom.xml"/><Relationship Id="rId2" Type="http://schemas.openxmlformats.org/officeDocument/2006/relationships/officeDocument" Target="ppt/presentation.xml"/><Relationship Id="rId1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5143500" cx="9144000"/>
  <p:notesSz cx="6858000" cy="9144000"/>
  <p:embeddedFontLst>
    <p:embeddedFont>
      <p:font typeface="PT Serif"/>
      <p:regular r:id="rId27"/>
      <p:bold r:id="rId28"/>
      <p:italic r:id="rId29"/>
      <p:boldItalic r:id="rId30"/>
    </p:embeddedFont>
    <p:embeddedFont>
      <p:font typeface="Open Sans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35" roundtripDataSignature="AMtx7mgf2BaJUjHOjAl3hC5vQ8AGbAHmD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1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1" Type="http://schemas.openxmlformats.org/officeDocument/2006/relationships/slide" Target="slides/slide16.xml"/><Relationship Id="rId34" Type="http://schemas.openxmlformats.org/officeDocument/2006/relationships/font" Target="fonts/OpenSans-boldItalic.fntdata"/><Relationship Id="rId25" Type="http://schemas.openxmlformats.org/officeDocument/2006/relationships/slide" Target="slides/slide20.xml"/><Relationship Id="rId7" Type="http://schemas.openxmlformats.org/officeDocument/2006/relationships/slide" Target="slides/slide2.xml"/><Relationship Id="rId33" Type="http://schemas.openxmlformats.org/officeDocument/2006/relationships/font" Target="fonts/OpenSans-italic.fntdata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38" Type="http://schemas.openxmlformats.org/officeDocument/2006/relationships/customXml" Target="../customXml/item3.xml"/><Relationship Id="rId20" Type="http://schemas.openxmlformats.org/officeDocument/2006/relationships/slide" Target="slides/slide15.xml"/><Relationship Id="rId2" Type="http://schemas.openxmlformats.org/officeDocument/2006/relationships/viewProps" Target="viewProps.xml"/><Relationship Id="rId29" Type="http://schemas.openxmlformats.org/officeDocument/2006/relationships/font" Target="fonts/PTSerif-italic.fntdata"/><Relationship Id="rId16" Type="http://schemas.openxmlformats.org/officeDocument/2006/relationships/slide" Target="slides/slide11.xml"/><Relationship Id="rId24" Type="http://schemas.openxmlformats.org/officeDocument/2006/relationships/slide" Target="slides/slide19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32" Type="http://schemas.openxmlformats.org/officeDocument/2006/relationships/font" Target="fonts/OpenSans-bold.fntdata"/><Relationship Id="rId37" Type="http://schemas.openxmlformats.org/officeDocument/2006/relationships/customXml" Target="../customXml/item2.xml"/><Relationship Id="rId23" Type="http://schemas.openxmlformats.org/officeDocument/2006/relationships/slide" Target="slides/slide18.xml"/><Relationship Id="rId28" Type="http://schemas.openxmlformats.org/officeDocument/2006/relationships/font" Target="fonts/PTSerif-bold.fntdata"/><Relationship Id="rId5" Type="http://schemas.openxmlformats.org/officeDocument/2006/relationships/notesMaster" Target="notesMasters/notesMaster1.xml"/><Relationship Id="rId15" Type="http://schemas.openxmlformats.org/officeDocument/2006/relationships/slide" Target="slides/slide10.xml"/><Relationship Id="rId36" Type="http://schemas.openxmlformats.org/officeDocument/2006/relationships/customXml" Target="../customXml/item1.xml"/><Relationship Id="rId31" Type="http://schemas.openxmlformats.org/officeDocument/2006/relationships/font" Target="fonts/OpenSans-regular.fntdata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7" Type="http://schemas.openxmlformats.org/officeDocument/2006/relationships/font" Target="fonts/PTSerif-regular.fntdata"/><Relationship Id="rId30" Type="http://schemas.openxmlformats.org/officeDocument/2006/relationships/font" Target="fonts/PTSerif-boldItalic.fntdata"/><Relationship Id="rId35" Type="http://customschemas.google.com/relationships/presentationmetadata" Target="metadata"/><Relationship Id="rId14" Type="http://schemas.openxmlformats.org/officeDocument/2006/relationships/slide" Target="slides/slide9.xml"/><Relationship Id="rId8" Type="http://schemas.openxmlformats.org/officeDocument/2006/relationships/slide" Target="slides/slide3.xml"/><Relationship Id="rId3" Type="http://schemas.openxmlformats.org/officeDocument/2006/relationships/presProps" Target="presProps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4" name="Google Shape;6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4" name="Google Shape;11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4" name="Google Shape;124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9" name="Google Shape;13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4" name="Google Shape;144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9" name="Google Shape;6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4" name="Google Shape;164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9" name="Google Shape;7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9" name="Google Shape;9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4" name="Google Shape;10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raining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/>
          <p:nvPr>
            <p:ph type="ctrTitle"/>
          </p:nvPr>
        </p:nvSpPr>
        <p:spPr>
          <a:xfrm>
            <a:off x="311700" y="1105325"/>
            <a:ext cx="8520600" cy="29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Open Sans"/>
              <a:buNone/>
              <a:defRPr b="1" sz="5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rgbClr val="137E98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86B6C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3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Open Sans"/>
              <a:buNone/>
              <a:defRPr b="1" sz="42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32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Font typeface="PT Serif"/>
              <a:buNone/>
              <a:defRPr sz="21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32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/>
        </p:txBody>
      </p:sp>
      <p:sp>
        <p:nvSpPr>
          <p:cNvPr id="41" name="Google Shape;41;p3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met bijschrift">
  <p:cSld name="CAPTION_ONLY">
    <p:bg>
      <p:bgPr>
        <a:solidFill>
          <a:srgbClr val="86B6C1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3"/>
          <p:cNvSpPr/>
          <p:nvPr>
            <p:ph idx="2" type="pic"/>
          </p:nvPr>
        </p:nvSpPr>
        <p:spPr>
          <a:xfrm>
            <a:off x="10050" y="-10050"/>
            <a:ext cx="91440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3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T Serif"/>
              <a:buNone/>
              <a:defRPr b="1" i="1" sz="12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</a:lstStyle>
          <a:p/>
        </p:txBody>
      </p:sp>
      <p:sp>
        <p:nvSpPr>
          <p:cNvPr id="45" name="Google Shape;45;p3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verticaal met bijschrift">
  <p:cSld name="CAPTION_ONLY_1">
    <p:bg>
      <p:bgPr>
        <a:solidFill>
          <a:srgbClr val="86B6C1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4"/>
          <p:cNvSpPr/>
          <p:nvPr>
            <p:ph idx="2" type="pic"/>
          </p:nvPr>
        </p:nvSpPr>
        <p:spPr>
          <a:xfrm>
            <a:off x="4587125" y="-10050"/>
            <a:ext cx="4566900" cy="51435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34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PT Serif"/>
              <a:buNone/>
              <a:defRPr b="1" i="1" sz="12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jfer">
  <p:cSld name="BIG_NUMBER">
    <p:bg>
      <p:bgPr>
        <a:solidFill>
          <a:srgbClr val="86B6C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Font typeface="Open Sans"/>
              <a:buNone/>
              <a:defRPr b="1" sz="1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35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" type="blank">
  <p:cSld name="BLANK">
    <p:bg>
      <p:bgPr>
        <a:solidFill>
          <a:srgbClr val="86B6C1"/>
        </a:solidFill>
      </p:bgPr>
    </p:bg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56" name="Google Shape;56;p36"/>
          <p:cNvSpPr/>
          <p:nvPr>
            <p:ph idx="2" type="pic"/>
          </p:nvPr>
        </p:nvSpPr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fbeelding verticaal">
  <p:cSld name="BLANK_2">
    <p:bg>
      <p:bgPr>
        <a:solidFill>
          <a:srgbClr val="86B6C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3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  <p:sp>
        <p:nvSpPr>
          <p:cNvPr id="59" name="Google Shape;59;p37"/>
          <p:cNvSpPr/>
          <p:nvPr>
            <p:ph idx="2" type="pic"/>
          </p:nvPr>
        </p:nvSpPr>
        <p:spPr>
          <a:xfrm>
            <a:off x="4572000" y="0"/>
            <a:ext cx="4572000" cy="514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eg">
  <p:cSld name="BLANK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spreek (en presenteer)">
  <p:cSld name="SECTION_HEADER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4"/>
          <p:cNvSpPr txBox="1"/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b="1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" name="Google Shape;1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espreek: detail">
  <p:cSld name="MAIN_POINT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T Serif"/>
              <a:buNone/>
              <a:defRPr i="1" sz="36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7" name="Google Shape;1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ellingen">
  <p:cSld name="SECTION_HEADER_1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6"/>
          <p:cNvSpPr txBox="1"/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b="1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0" name="Google Shape;20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telling">
  <p:cSld name="MAIN_POIN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7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PT Serif"/>
              <a:buNone/>
              <a:defRPr i="1" sz="3600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3" name="Google Shape;23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e-opdracht">
  <p:cSld name="SECTION_HEADER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8"/>
          <p:cNvSpPr txBox="1"/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b="1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6" name="Google Shape;2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oofdstuk" type="secHead">
  <p:cSld name="SECTION_HEADER">
    <p:bg>
      <p:bgPr>
        <a:solidFill>
          <a:srgbClr val="137E98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9"/>
          <p:cNvSpPr txBox="1"/>
          <p:nvPr>
            <p:ph type="title"/>
          </p:nvPr>
        </p:nvSpPr>
        <p:spPr>
          <a:xfrm>
            <a:off x="934500" y="874200"/>
            <a:ext cx="7275000" cy="203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b="1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9" name="Google Shape;29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esentatie / Leg uit">
  <p:cSld name="SECTION_HEADER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0"/>
          <p:cNvSpPr txBox="1"/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b="1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2" name="Google Shape;32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ollenspel">
  <p:cSld name="SECTION_HEADER_1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1"/>
          <p:cNvSpPr txBox="1"/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Open Sans"/>
              <a:buNone/>
              <a:defRPr b="1" sz="36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5" name="Google Shape;35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86B6C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Open Sans"/>
              <a:buNone/>
              <a:defRPr b="1" i="0" sz="2800" u="none" cap="none" strike="noStrike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T Serif"/>
              <a:buChar char="●"/>
              <a:defRPr b="0" i="0" sz="1800" u="none" cap="none" strike="noStrike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 b="0" i="0" sz="1400" u="none" cap="none" strike="noStrike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 b="0" i="0" sz="1400" u="none" cap="none" strike="noStrike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 b="0" i="0" sz="1400" u="none" cap="none" strike="noStrike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 b="0" i="0" sz="1400" u="none" cap="none" strike="noStrike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 b="0" i="0" sz="1400" u="none" cap="none" strike="noStrike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●"/>
              <a:defRPr b="0" i="0" sz="1400" u="none" cap="none" strike="noStrike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○"/>
              <a:defRPr b="0" i="0" sz="1400" u="none" cap="none" strike="noStrike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T Serif"/>
              <a:buChar char="■"/>
              <a:defRPr b="0" i="0" sz="1400" u="none" cap="none" strike="noStrike">
                <a:solidFill>
                  <a:schemeClr val="lt1"/>
                </a:solidFill>
                <a:latin typeface="PT Serif"/>
                <a:ea typeface="PT Serif"/>
                <a:cs typeface="PT Serif"/>
                <a:sym typeface="PT Serif"/>
              </a:defRPr>
            </a:lvl9pPr>
          </a:lstStyle>
          <a:p/>
        </p:txBody>
      </p:sp>
      <p:sp>
        <p:nvSpPr>
          <p:cNvPr id="8" name="Google Shape;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"/>
          <p:cNvSpPr txBox="1"/>
          <p:nvPr>
            <p:ph type="ctrTitle"/>
          </p:nvPr>
        </p:nvSpPr>
        <p:spPr>
          <a:xfrm>
            <a:off x="311700" y="1105325"/>
            <a:ext cx="8520600" cy="293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rPr lang="nl"/>
              <a:t>medewerkers</a:t>
            </a:r>
            <a:br>
              <a:rPr lang="nl"/>
            </a:br>
            <a:r>
              <a:rPr lang="nl"/>
              <a:t>motiveren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0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lang="nl"/>
              <a:t>Of een team al dan niet gemotiveerd is, ligt aan de leidinggevende.</a:t>
            </a:r>
            <a:endParaRPr b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1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b="0" lang="nl"/>
              <a:t>Als medewerkers in mijn bedrijf minder gemotiveerd zijn heeft dit een impact op onze resultaten. Bijvoorbeeld minder goede kwaliteit, dienst of zorg, minder productie, meer fouten, etc.</a:t>
            </a:r>
            <a:endParaRPr b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lang="nl"/>
              <a:t>Mensen die kritiek leveren op alles zijn veelal medewerkers die niet gemotiveerd zijn.</a:t>
            </a:r>
            <a:endParaRPr b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"/>
          <p:cNvSpPr txBox="1"/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nl"/>
              <a:t>Vragen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4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3600"/>
              <a:buNone/>
            </a:pPr>
            <a:r>
              <a:rPr b="0" lang="nl" sz="3200"/>
              <a:t>Wat is motivate? Wat verstaan we hieronder? Wat is het wel/niet?</a:t>
            </a:r>
            <a:endParaRPr b="0" i="1" sz="3200">
              <a:latin typeface="PT Serif"/>
              <a:ea typeface="PT Serif"/>
              <a:cs typeface="PT Serif"/>
              <a:sym typeface="PT Serif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5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lang="nl" sz="3200"/>
              <a:t>Beschrijf een voorbeeld waarbij je jezelf erg gemotiveerd voelde.</a:t>
            </a:r>
            <a:endParaRPr b="0" sz="3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3600"/>
              <a:buNone/>
            </a:pPr>
            <a:r>
              <a:rPr b="0" lang="nl" sz="3200"/>
              <a:t>Wanneer was dit?</a:t>
            </a:r>
            <a:endParaRPr b="0" sz="3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3600"/>
              <a:buNone/>
            </a:pPr>
            <a:r>
              <a:rPr b="0" lang="nl" sz="3200"/>
              <a:t>Wat maakt dat je eerder wel of niet gemotiveerd bent voor een taak of opdracht?</a:t>
            </a:r>
            <a:endParaRPr b="0"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lang="nl" sz="3200"/>
              <a:t>Waar staat jouw organisatie op vlak van motiveren van medewerkers? </a:t>
            </a:r>
            <a:endParaRPr b="0" sz="3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</a:pPr>
            <a:r>
              <a:rPr b="0" lang="nl" sz="3200"/>
              <a:t>Welke initiatieven werden er al genomen?</a:t>
            </a:r>
            <a:endParaRPr b="0" sz="3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3600"/>
              <a:buNone/>
            </a:pPr>
            <a:r>
              <a:rPr b="0" lang="nl" sz="3200"/>
              <a:t>Wat werkte wel/niet?</a:t>
            </a:r>
            <a:endParaRPr b="0" sz="3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3600"/>
              <a:buNone/>
            </a:pPr>
            <a:r>
              <a:rPr b="0" lang="nl" sz="3200"/>
              <a:t>Hoe hoog staat motivatie van medewerkers op ieders agenda?</a:t>
            </a:r>
            <a:endParaRPr b="0" sz="3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lang="nl" sz="3200"/>
              <a:t>Welke praktijken demotiveren de medewerkers (remmers)?</a:t>
            </a:r>
            <a:endParaRPr b="0" sz="3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3600"/>
              <a:buNone/>
            </a:pPr>
            <a:r>
              <a:rPr b="0" lang="nl" sz="3200"/>
              <a:t>Welke praktijken motiveren de medewerkers (scheppers)?</a:t>
            </a:r>
            <a:endParaRPr b="0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"/>
          <p:cNvSpPr txBox="1"/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nl"/>
              <a:t>Waarover gaat het?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25000"/>
              <a:buNone/>
            </a:pPr>
            <a:r>
              <a:rPr b="0" lang="nl" sz="3200"/>
              <a:t>Hoe kan een plan van aanpak eruitzien? </a:t>
            </a:r>
            <a:endParaRPr b="0" sz="3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5000"/>
              <a:buNone/>
            </a:pPr>
            <a:r>
              <a:rPr b="0" lang="nl" sz="3200"/>
              <a:t>Waarop kunnen en willen we inzetten in de organisatie? </a:t>
            </a:r>
            <a:endParaRPr b="0" sz="3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5000"/>
              <a:buNone/>
            </a:pPr>
            <a:r>
              <a:rPr b="0" lang="nl" sz="3200"/>
              <a:t>Meer motivatie? Maximale motivatie? </a:t>
            </a:r>
            <a:endParaRPr b="0" sz="3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25000"/>
              <a:buNone/>
            </a:pPr>
            <a:r>
              <a:rPr b="0" lang="nl" sz="3200"/>
              <a:t>Wat is de link met de missie en visie van de organisatie? </a:t>
            </a:r>
            <a:endParaRPr b="0" sz="32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ct val="125000"/>
              <a:buNone/>
            </a:pPr>
            <a:r>
              <a:rPr b="0" lang="nl" sz="3200"/>
              <a:t>Wie hebben we daarbij nodig?</a:t>
            </a:r>
            <a:endParaRPr b="0" sz="32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/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nl"/>
              <a:t>Afsluiter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3600"/>
              <a:buNone/>
            </a:pPr>
            <a:r>
              <a:rPr b="0" lang="nl"/>
              <a:t>Geef op een schaal van 0 tot 10 aan hoe gemotiveerd de medewerkers in jouw team of organisatie zijn.</a:t>
            </a:r>
            <a:endParaRPr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3600"/>
              <a:buNone/>
            </a:pPr>
            <a:r>
              <a:rPr b="0" lang="nl"/>
              <a:t>Geef een voorbeeld van iemand die je kent (uit je werk of privé-omgeving) die volgens jou heel gemotiveerd is. Hoe zie je dit?</a:t>
            </a:r>
            <a:endParaRPr b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5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SzPts val="3600"/>
              <a:buNone/>
            </a:pPr>
            <a:r>
              <a:rPr b="0" lang="nl"/>
              <a:t>Vertel over jouw motivatie om hier vandaag deze opleiding te volgen.</a:t>
            </a:r>
            <a:endParaRPr b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6"/>
          <p:cNvSpPr txBox="1"/>
          <p:nvPr>
            <p:ph type="title"/>
          </p:nvPr>
        </p:nvSpPr>
        <p:spPr>
          <a:xfrm>
            <a:off x="934500" y="391875"/>
            <a:ext cx="7275000" cy="201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nl">
                <a:solidFill>
                  <a:schemeClr val="dk1"/>
                </a:solidFill>
              </a:rPr>
              <a:t>Stellingen</a:t>
            </a:r>
            <a:endParaRPr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7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lang="nl"/>
              <a:t>Medewerkers motiveren heeft te maken met de medewerker zelf. Een persoon is van nature gemotiveerd of niet, daar kan je weinig aan veranderen.</a:t>
            </a:r>
            <a:endParaRPr b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8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lang="nl"/>
              <a:t>Geef iedereen opslag, dat motiveert pas.</a:t>
            </a:r>
            <a:endParaRPr b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9"/>
          <p:cNvSpPr txBox="1"/>
          <p:nvPr>
            <p:ph type="title"/>
          </p:nvPr>
        </p:nvSpPr>
        <p:spPr>
          <a:xfrm>
            <a:off x="1497200" y="753625"/>
            <a:ext cx="6975300" cy="29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b="0" lang="nl"/>
              <a:t>Mensen motiveren is een kwestie van een balans vinden tussen de wortel en de stok.</a:t>
            </a:r>
            <a:endParaRPr b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ERV – Zelf training geven">
  <a:themeElements>
    <a:clrScheme name="Simple Light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A74846"/>
      </a:accent1>
      <a:accent2>
        <a:srgbClr val="137E98"/>
      </a:accent2>
      <a:accent3>
        <a:srgbClr val="86B6C1"/>
      </a:accent3>
      <a:accent4>
        <a:srgbClr val="D09350"/>
      </a:accent4>
      <a:accent5>
        <a:srgbClr val="6E8A5B"/>
      </a:accent5>
      <a:accent6>
        <a:srgbClr val="FFFFFF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08DD036DD634B88BFB7283EE34042" ma:contentTypeVersion="175" ma:contentTypeDescription="Een nieuw document maken." ma:contentTypeScope="" ma:versionID="1b8b6ad649cc7077babfd2f4a5169984">
  <xsd:schema xmlns:xsd="http://www.w3.org/2001/XMLSchema" xmlns:xs="http://www.w3.org/2001/XMLSchema" xmlns:p="http://schemas.microsoft.com/office/2006/metadata/properties" xmlns:ns2="e85dfcd9-c5d6-4bac-8fdf-b09bef0d2fa4" xmlns:ns3="f725d260-56a6-422e-80a7-124eec32f860" xmlns:ns4="d7176901-b574-45a9-8ff7-3e25ac64ac2b" targetNamespace="http://schemas.microsoft.com/office/2006/metadata/properties" ma:root="true" ma:fieldsID="87b35f787caeaeaa3b6968c5fe016d0d" ns2:_="" ns3:_="" ns4:_="">
    <xsd:import namespace="e85dfcd9-c5d6-4bac-8fdf-b09bef0d2fa4"/>
    <xsd:import namespace="f725d260-56a6-422e-80a7-124eec32f860"/>
    <xsd:import namespace="d7176901-b574-45a9-8ff7-3e25ac64ac2b"/>
    <xsd:element name="properties">
      <xsd:complexType>
        <xsd:sequence>
          <xsd:element name="documentManagement">
            <xsd:complexType>
              <xsd:all>
                <xsd:element ref="ns2:TaxCatchAll" minOccurs="0"/>
                <xsd:element ref="ns3:SharedWithUsers" minOccurs="0"/>
                <xsd:element ref="ns3:SharedWithDetails" minOccurs="0"/>
                <xsd:element ref="ns4:lcf76f155ced4ddcb4097134ff3c332f" minOccurs="0"/>
                <xsd:element ref="ns4:MediaServiceMetadata" minOccurs="0"/>
                <xsd:element ref="ns4:MediaServiceFastMetadata" minOccurs="0"/>
                <xsd:element ref="ns4:MediaServiceSearchProperties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LengthInSeconds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dfcd9-c5d6-4bac-8fdf-b09bef0d2fa4" elementFormDefault="qualified">
    <xsd:import namespace="http://schemas.microsoft.com/office/2006/documentManagement/types"/>
    <xsd:import namespace="http://schemas.microsoft.com/office/infopath/2007/PartnerControls"/>
    <xsd:element name="TaxCatchAll" ma:index="8" nillable="true" ma:displayName="Taxonomy Catch All Column" ma:hidden="true" ma:list="{da4ce5f8-6560-41be-b41d-fdde25e4b3cd}" ma:internalName="TaxCatchAll" ma:showField="CatchAllData" ma:web="f725d260-56a6-422e-80a7-124eec32f8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5d260-56a6-422e-80a7-124eec32f86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176901-b574-45a9-8ff7-3e25ac64ac2b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2" nillable="true" ma:taxonomy="true" ma:internalName="lcf76f155ced4ddcb4097134ff3c332f" ma:taxonomyFieldName="MediaServiceImageTags" ma:displayName="Afbeeldingtags" ma:readOnly="false" ma:fieldId="{5cf76f15-5ced-4ddc-b409-7134ff3c332f}" ma:taxonomyMulti="true" ma:sspId="61d4e419-7667-4ca3-9304-560b344eb5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176901-b574-45a9-8ff7-3e25ac64ac2b">
      <Terms xmlns="http://schemas.microsoft.com/office/infopath/2007/PartnerControls"/>
    </lcf76f155ced4ddcb4097134ff3c332f>
    <TaxCatchAll xmlns="e85dfcd9-c5d6-4bac-8fdf-b09bef0d2fa4">
      <Value>2</Value>
    </TaxCatchAll>
  </documentManagement>
</p:properties>
</file>

<file path=customXml/itemProps1.xml><?xml version="1.0" encoding="utf-8"?>
<ds:datastoreItem xmlns:ds="http://schemas.openxmlformats.org/officeDocument/2006/customXml" ds:itemID="{9D8AE575-AB03-4EAC-AD9D-29413503D9D8}"/>
</file>

<file path=customXml/itemProps2.xml><?xml version="1.0" encoding="utf-8"?>
<ds:datastoreItem xmlns:ds="http://schemas.openxmlformats.org/officeDocument/2006/customXml" ds:itemID="{3B368B43-ACE6-42F8-A78E-4FF0F4143E8A}"/>
</file>

<file path=customXml/itemProps3.xml><?xml version="1.0" encoding="utf-8"?>
<ds:datastoreItem xmlns:ds="http://schemas.openxmlformats.org/officeDocument/2006/customXml" ds:itemID="{BB678824-E7A8-4E3C-9D0F-B00BB8B5F708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0x010100B5E08DD036DD634B88BFB7283EE34042</vt:lpwstr>
  </property>
  <property fmtid="{D5CDD505-2E9C-101B-9397-08002B2CF9AE}" pid="3" name="Dossierhouder">
    <vt:lpwstr>69</vt:lpwstr>
  </property>
  <property fmtid="{D5CDD505-2E9C-101B-9397-08002B2CF9AE}" pid="4" name="Entiteit">
    <vt:lpwstr>2;#Stichting Innovatie en Arbeid|102afd07-b97b-473e-b127-fcbe07712817</vt:lpwstr>
  </property>
  <property fmtid="{D5CDD505-2E9C-101B-9397-08002B2CF9AE}" pid="5" name="d0eb5182aae74b97bb4da5b3a64ae3f4">
    <vt:lpwstr>Stichting Innovatie en Arbeid|102afd07-b97b-473e-b127-fcbe07712817</vt:lpwstr>
  </property>
  <property fmtid="{D5CDD505-2E9C-101B-9397-08002B2CF9AE}" pid="6" name="Dossierstatus">
    <vt:lpwstr>Open</vt:lpwstr>
  </property>
  <property fmtid="{D5CDD505-2E9C-101B-9397-08002B2CF9AE}" pid="7" name="Voorwerp">
    <vt:lpwstr/>
  </property>
  <property fmtid="{D5CDD505-2E9C-101B-9397-08002B2CF9AE}" pid="8" name="e1907ef6686f45a889c06b3736ec9c4a">
    <vt:lpwstr/>
  </property>
  <property fmtid="{D5CDD505-2E9C-101B-9397-08002B2CF9AE}" pid="9" name="Fototrefwoord">
    <vt:lpwstr/>
  </property>
  <property fmtid="{D5CDD505-2E9C-101B-9397-08002B2CF9AE}" pid="10" name="Bestemmeling">
    <vt:lpwstr/>
  </property>
  <property fmtid="{D5CDD505-2E9C-101B-9397-08002B2CF9AE}" pid="11" name="MediaServiceImageTags">
    <vt:lpwstr/>
  </property>
  <property fmtid="{D5CDD505-2E9C-101B-9397-08002B2CF9AE}" pid="12" name="Opvolging">
    <vt:lpwstr/>
  </property>
  <property fmtid="{D5CDD505-2E9C-101B-9397-08002B2CF9AE}" pid="13" name="l83a42741b21467d88658a98ee2f68b4">
    <vt:lpwstr/>
  </property>
  <property fmtid="{D5CDD505-2E9C-101B-9397-08002B2CF9AE}" pid="14" name="h4c2d042d7e1414d8fe056687b01b2e7">
    <vt:lpwstr/>
  </property>
  <property fmtid="{D5CDD505-2E9C-101B-9397-08002B2CF9AE}" pid="15" name="NaamAanvrager">
    <vt:lpwstr/>
  </property>
  <property fmtid="{D5CDD505-2E9C-101B-9397-08002B2CF9AE}" pid="16" name="BestemmelingVerzending">
    <vt:lpwstr/>
  </property>
  <property fmtid="{D5CDD505-2E9C-101B-9397-08002B2CF9AE}" pid="17" name="p2b5338090b7459683b7bd4d1e9785e9">
    <vt:lpwstr/>
  </property>
  <property fmtid="{D5CDD505-2E9C-101B-9397-08002B2CF9AE}" pid="18" name="k8a9470f847b47379cf95df2ded267d5">
    <vt:lpwstr/>
  </property>
  <property fmtid="{D5CDD505-2E9C-101B-9397-08002B2CF9AE}" pid="19" name="pe2554564ced4236b5cd079b0a0a621c">
    <vt:lpwstr/>
  </property>
  <property fmtid="{D5CDD505-2E9C-101B-9397-08002B2CF9AE}" pid="20" name="_docset_NoMedatataSyncRequired">
    <vt:lpwstr>False</vt:lpwstr>
  </property>
  <property fmtid="{D5CDD505-2E9C-101B-9397-08002B2CF9AE}" pid="21" name="DossierLabel">
    <vt:lpwstr/>
  </property>
  <property fmtid="{D5CDD505-2E9C-101B-9397-08002B2CF9AE}" pid="22" name="ndb4a5edd3e0401f9391ff985f82e255">
    <vt:lpwstr/>
  </property>
  <property fmtid="{D5CDD505-2E9C-101B-9397-08002B2CF9AE}" pid="23" name="h61360eaecae4972b56daf512a872701">
    <vt:lpwstr/>
  </property>
  <property fmtid="{D5CDD505-2E9C-101B-9397-08002B2CF9AE}" pid="24" name="Document_x0020_type">
    <vt:lpwstr/>
  </property>
  <property fmtid="{D5CDD505-2E9C-101B-9397-08002B2CF9AE}" pid="25" name="j418a8861e3644fdb3fc71836fc55b62">
    <vt:lpwstr/>
  </property>
  <property fmtid="{D5CDD505-2E9C-101B-9397-08002B2CF9AE}" pid="26" name="Beleidsdomein">
    <vt:lpwstr/>
  </property>
  <property fmtid="{D5CDD505-2E9C-101B-9397-08002B2CF9AE}" pid="27" name="p5d8203997dc42fdaeb7fdbdf684a294">
    <vt:lpwstr/>
  </property>
  <property fmtid="{D5CDD505-2E9C-101B-9397-08002B2CF9AE}" pid="28" name="Thema">
    <vt:lpwstr/>
  </property>
  <property fmtid="{D5CDD505-2E9C-101B-9397-08002B2CF9AE}" pid="29" name="o245ce9260044fc3bdcb5d3f7f2731a8">
    <vt:lpwstr/>
  </property>
  <property fmtid="{D5CDD505-2E9C-101B-9397-08002B2CF9AE}" pid="30" name="AfzenderVerzending">
    <vt:lpwstr/>
  </property>
  <property fmtid="{D5CDD505-2E9C-101B-9397-08002B2CF9AE}" pid="31" name="FunctieAanvrager">
    <vt:lpwstr/>
  </property>
  <property fmtid="{D5CDD505-2E9C-101B-9397-08002B2CF9AE}" pid="32" name="Document type">
    <vt:lpwstr/>
  </property>
</Properties>
</file>